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80" r:id="rId2"/>
    <p:sldId id="2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50" r:id="rId26"/>
    <p:sldId id="281" r:id="rId27"/>
    <p:sldId id="282" r:id="rId28"/>
    <p:sldId id="283" r:id="rId29"/>
    <p:sldId id="351" r:id="rId30"/>
    <p:sldId id="297" r:id="rId31"/>
    <p:sldId id="352" r:id="rId32"/>
    <p:sldId id="353" r:id="rId33"/>
    <p:sldId id="354" r:id="rId34"/>
    <p:sldId id="289" r:id="rId35"/>
    <p:sldId id="290" r:id="rId36"/>
    <p:sldId id="287" r:id="rId37"/>
    <p:sldId id="291" r:id="rId38"/>
    <p:sldId id="292" r:id="rId39"/>
    <p:sldId id="298" r:id="rId40"/>
    <p:sldId id="299" r:id="rId41"/>
    <p:sldId id="300" r:id="rId42"/>
    <p:sldId id="301" r:id="rId43"/>
    <p:sldId id="302" r:id="rId44"/>
    <p:sldId id="303" r:id="rId45"/>
    <p:sldId id="342" r:id="rId46"/>
    <p:sldId id="304" r:id="rId47"/>
    <p:sldId id="285" r:id="rId48"/>
    <p:sldId id="295" r:id="rId49"/>
    <p:sldId id="296" r:id="rId50"/>
    <p:sldId id="305" r:id="rId51"/>
    <p:sldId id="306" r:id="rId52"/>
    <p:sldId id="343" r:id="rId53"/>
    <p:sldId id="307" r:id="rId54"/>
    <p:sldId id="344" r:id="rId55"/>
    <p:sldId id="308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9" r:id="rId65"/>
    <p:sldId id="345" r:id="rId66"/>
    <p:sldId id="320" r:id="rId67"/>
    <p:sldId id="346" r:id="rId68"/>
    <p:sldId id="321" r:id="rId69"/>
    <p:sldId id="323" r:id="rId70"/>
    <p:sldId id="324" r:id="rId71"/>
    <p:sldId id="325" r:id="rId72"/>
    <p:sldId id="326" r:id="rId73"/>
    <p:sldId id="327" r:id="rId74"/>
    <p:sldId id="328" r:id="rId75"/>
    <p:sldId id="318" r:id="rId76"/>
    <p:sldId id="329" r:id="rId77"/>
    <p:sldId id="330" r:id="rId78"/>
    <p:sldId id="331" r:id="rId79"/>
    <p:sldId id="332" r:id="rId80"/>
    <p:sldId id="347" r:id="rId81"/>
    <p:sldId id="349" r:id="rId82"/>
    <p:sldId id="348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6E3"/>
    <a:srgbClr val="EBB7E6"/>
    <a:srgbClr val="F2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CEFD9-EC7B-E449-B1A8-797EF6A7B36F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DE61E-490C-BF47-AD26-4C6D53D3B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76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6b9925d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7d6b9925d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d6b9925d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7d6b9925d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d6b9925d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7d6b9925d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d6b9925d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7d6b9925d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d6b9925d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7d6b9925d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d6b9925d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7d6b9925d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d6b9925d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7d6b9925d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d6b9925d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7d6b9925d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d6b9925d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7d6b9925d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d6b9925d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d6b9925d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d6b9925d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7d6b9925d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d6b9925d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d6b9925d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d6b9925d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7d6b9925d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6b9925d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7d6b9925d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d6b9925d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7d6b9925d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d6b9925d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7d6b9925d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d6b9925d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7d6b9925d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d6b9925d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7d6b9925d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d6b9925d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7d6b9925d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d6b9925d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7d6b9925d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d6b992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7d6b992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d6b992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7d6b992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d6b9925d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7d6b9925d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d6b9925d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7d6b9925d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d6b9925d7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7d6b9925d7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d6b9925d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7d6b9925d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d6b9925d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7d6b9925d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d6b9925d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7d6b9925d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d6b9925d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7d6b9925d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d6b9925d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7d6b9925d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d6b9925d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7d6b9925d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7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2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6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5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0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1">
                <a:lumMod val="5000"/>
                <a:lumOff val="95000"/>
              </a:schemeClr>
            </a:gs>
            <a:gs pos="100000">
              <a:srgbClr val="EBB7E6">
                <a:lumMod val="0"/>
                <a:lumOff val="100000"/>
              </a:srgbClr>
            </a:gs>
            <a:gs pos="100000">
              <a:srgbClr val="F2CEE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C18E8-1BCD-4418-A03F-1438068BFDA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5008" y="1499616"/>
            <a:ext cx="6693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Автоматическая оценка сложности текстов</a:t>
            </a:r>
          </a:p>
          <a:p>
            <a:pPr algn="ctr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179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195388"/>
            <a:ext cx="87820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738188"/>
            <a:ext cx="95250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1119188"/>
            <a:ext cx="93630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450" y="747712"/>
            <a:ext cx="6779351" cy="5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641775" y="623275"/>
            <a:ext cx="102918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Уровни работы с данными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50" y="737950"/>
            <a:ext cx="8076652" cy="50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75" y="698275"/>
            <a:ext cx="6935536" cy="54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88" y="1003025"/>
            <a:ext cx="9949425" cy="48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98" y="895425"/>
            <a:ext cx="8733049" cy="45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25" y="1156875"/>
            <a:ext cx="8779401" cy="4136625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round(0.005,2) = 0.01 • Классический баг в интернет-банкинге • Все еще много можно встретить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771175" y="806825"/>
            <a:ext cx="9658500" cy="5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Баг с округлением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round(0.005,2) = 0.01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классический баг в интернет-банкинге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еще много можно встретить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Переводим с рублевого счета на долларовый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 = ₽70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₽0.36 = $0.01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Гонка событий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бесконечное использование бонусов/кэшбека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счету 100 бонусов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товар стоит 1000 рублей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 хотим перевести их в рубли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отправляем одновременно много запросов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75" y="2873100"/>
            <a:ext cx="4667099" cy="2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5008" y="1499616"/>
            <a:ext cx="6693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800" dirty="0"/>
          </a:p>
          <a:p>
            <a:pPr algn="ctr"/>
            <a:r>
              <a:rPr lang="ru-RU" sz="2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Автоматическая оценка сложности текстов</a:t>
            </a:r>
            <a:endParaRPr lang="en-US" sz="2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Базы Данных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5609668" y="2576824"/>
            <a:ext cx="484632" cy="8503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4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641775" y="623275"/>
            <a:ext cx="10850700" cy="55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Two Phase Locking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Сначала выставляем блокировки на все ресурсы, которые нужно прочитать или записать тому скопу транзакций, которые в данный момент есть в базе данных.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libri"/>
              <a:buAutoNum type="arabicPeriod"/>
            </a:pPr>
            <a:r>
              <a:rPr lang="ru-RU" sz="20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Ни одна блокировка не снимется, пока не выставлены все необходимые блокировки.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75" y="2882925"/>
            <a:ext cx="7943257" cy="32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641775" y="623275"/>
            <a:ext cx="10905000" cy="55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 - Write Ahead Log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механизм журналирования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записывает изменения данных в журнал перед их фактической записью в базу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 использовать для восстановления данных при сбоях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целостность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устойчивость транзакций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ускоренная запись данных (в журнал - сразу, а фактическую запись отложить)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vs NoSQL</a:t>
            </a: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Типы баз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Реляционные базы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базы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Документно-ориентированные базы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Графовые базы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Колоночные (столбцовые) базы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3496675" y="2509025"/>
            <a:ext cx="63759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52463"/>
            <a:ext cx="8763000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</a:t>
            </a: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(Remote Dictionary Server) - in-memory database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кэширование - для ускорения доступа к данным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счетчики и статистика - количество посещений, лайков и так далее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сессии пользователей и данные авторизации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очереди сообщений - в паре с RabbitMQ или Apache Kafka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реальное время и геолокация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25" y="756100"/>
            <a:ext cx="7990124" cy="520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Плюсы: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высокая производительность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простота использования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поддержка различных структур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масштабируемость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сообщество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Минусы: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ограниченная вместимость памяти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отсутствие постоянного хранения на диске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ограниченные запросы в сравнении с реляционными базами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ClickHouse - колоночная база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аналитика (агрегация, фильтрация, группировка и сортировка)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хранение и анализ журналов и событий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 временных рядов (логи серверов, данные сенсоров)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аналитика в реальном времени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63" y="919687"/>
            <a:ext cx="9721824" cy="47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027176" y="877146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Познакомимся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161288" y="1715792"/>
            <a:ext cx="896112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Добаткина</a:t>
            </a: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Дарья Дмитриевна.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МГПУ ИИЯ – перевод и переводоведение, японский язык;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РГГУ ИЛ – фундаментальная и компьютерная лингвистика;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Работаю аналитиком в BSS.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Волков Александр Владимирович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НИУ ВШЭ СПб - Школа гуманитарных наук и искусств, история;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Работаю старшим инженером по тестированию в </a:t>
            </a:r>
            <a:r>
              <a:rPr lang="ru-RU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Cloud.ru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 по тестированию баз данных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Плюсы: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высокая производительность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масштабируемость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компрессия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поддержка SQL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сообщество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отказоустойчивость (репликации)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Минусы: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отсутствие транзакций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- документо-ориентированная NoSQL база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хранение и обработка полуструктурированных и неструктурированных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стартап-проектов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хранение данных с изменяющейся схемой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большие объемы временных рядов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геолокационные данные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25" y="752575"/>
            <a:ext cx="9859001" cy="51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Плюсы: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гибкая схема данных (разные типы данных)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горизонтальное масштабирование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высокая производительность для чтения (индексы, кэш)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богатый поиск (текстовый, геолокационные, агрегация данных)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Минусы: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для всех типов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базовая поддержка транзакций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сложности в управлении большими объемами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реляционная база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геоданные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аналитика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полнотекстовый поиск!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транзакции и целостность данных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7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Плюсы: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сильная поддержка SQL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расширяемость и сообщество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индексы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Минусы: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производительность в ряде сценариев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для NoSQL-задач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данных </a:t>
            </a:r>
            <a:r>
              <a:rPr lang="ru-RU" sz="2400" dirty="0"/>
              <a:t>- это совокупность данных, хранящихся и упорядоченных в соответствии с определенной структурой. </a:t>
            </a:r>
          </a:p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0086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управления БД (СУБД)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СУБД представляет из себя совокупность программных и языковых средств для создания, удаления, изменения и любых других манипуляций с данными в БД.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СУБД работает в соответствии со структурой, на которой строится база данных. </a:t>
            </a:r>
          </a:p>
          <a:p>
            <a:pPr algn="just"/>
            <a:r>
              <a:rPr lang="ru-RU" sz="2000" dirty="0"/>
              <a:t>Основные функции СУБД: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Управления данными во внешней памяти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Управление буферами оперативной памяти.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Поддержка языков базы данных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Журнализация и резервное копирование базы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3631048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Structured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(SQL) - </a:t>
            </a:r>
            <a:r>
              <a:rPr lang="ru-RU" sz="2000" dirty="0"/>
              <a:t>декларированный язык запросов, предоставляющий возможность манипулировать информацией в базе данных.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SQL содержит множество операторов, разделенных на группы по функциональному назначению: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DDL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Definition</a:t>
            </a:r>
            <a:r>
              <a:rPr lang="ru-RU" sz="2000" dirty="0"/>
              <a:t> </a:t>
            </a:r>
            <a:r>
              <a:rPr lang="ru-RU" sz="2000" dirty="0" err="1"/>
              <a:t>Language</a:t>
            </a:r>
            <a:r>
              <a:rPr lang="ru-RU" sz="2000" dirty="0"/>
              <a:t>) операторы определения данных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DML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Manipulation</a:t>
            </a:r>
            <a:r>
              <a:rPr lang="ru-RU" sz="2000" dirty="0"/>
              <a:t> </a:t>
            </a:r>
            <a:r>
              <a:rPr lang="ru-RU" sz="2000" dirty="0" err="1"/>
              <a:t>Language</a:t>
            </a:r>
            <a:r>
              <a:rPr lang="ru-RU" sz="2000" dirty="0"/>
              <a:t>) - операторы манипуляции данными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DCL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Language</a:t>
            </a:r>
            <a:r>
              <a:rPr lang="ru-RU" sz="2000" dirty="0"/>
              <a:t>) - операторы определения доступа к данным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TCL (</a:t>
            </a:r>
            <a:r>
              <a:rPr lang="ru-RU" sz="2000" dirty="0" err="1"/>
              <a:t>Transaction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Language</a:t>
            </a:r>
            <a:r>
              <a:rPr lang="ru-RU" sz="2000" dirty="0"/>
              <a:t>) - операторы управления транзакциями 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69285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Реляционная БД </a:t>
            </a:r>
            <a:r>
              <a:rPr lang="ru-RU" sz="2000" dirty="0"/>
              <a:t>(База данных)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В реляционной БД вся информация хранится в таблицах, состоящих из столбцов и строк.</a:t>
            </a:r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Столбцы - это атрибуты или характеристики объекта, а каждая строка хранит данные об отдельном объекте. </a:t>
            </a:r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Все строки одной таблицы имеют одинаковую структуру и состоят из ячеек, содержащих описание того или иного атрибута объекта. </a:t>
            </a:r>
            <a:endParaRPr lang="ru-RU" sz="6000" i="1" dirty="0"/>
          </a:p>
        </p:txBody>
      </p:sp>
    </p:spTree>
    <p:extLst>
      <p:ext uri="{BB962C8B-B14F-4D97-AF65-F5344CB8AC3E}">
        <p14:creationId xmlns:p14="http://schemas.microsoft.com/office/powerpoint/2010/main" val="157078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2615008" y="1499616"/>
            <a:ext cx="6693584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Базы Данных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289304" y="1088136"/>
            <a:ext cx="10192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Рассмотрим на примере 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Таблица, хранящая данные о героях, имеет следующие атрибуты (столбцы):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имя,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фамилия,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возраст,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специализация,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дата начала работы,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оружие.</a:t>
            </a:r>
            <a:endParaRPr lang="ru-RU" sz="6000" i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34409"/>
              </p:ext>
            </p:extLst>
          </p:nvPr>
        </p:nvGraphicFramePr>
        <p:xfrm>
          <a:off x="1289304" y="4050427"/>
          <a:ext cx="76053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5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SecondName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Weapon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56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Теперь добавим в нашу таблицу пару героев в соответствии с атрибутами:</a:t>
            </a:r>
          </a:p>
          <a:p>
            <a:pPr algn="just"/>
            <a:r>
              <a:rPr lang="ru-RU" sz="2000" dirty="0"/>
              <a:t> </a:t>
            </a:r>
          </a:p>
          <a:p>
            <a:pPr algn="just"/>
            <a:r>
              <a:rPr lang="ru-RU" sz="2000" dirty="0"/>
              <a:t>— </a:t>
            </a:r>
            <a:r>
              <a:rPr lang="en-US" sz="2000" dirty="0"/>
              <a:t>Victor, </a:t>
            </a:r>
            <a:r>
              <a:rPr lang="en-US" sz="2000" dirty="0" err="1"/>
              <a:t>Mezhevsky</a:t>
            </a:r>
            <a:r>
              <a:rPr lang="en-US" sz="2000" dirty="0"/>
              <a:t>, 23, Hunter, 12-01-2015, Knife </a:t>
            </a:r>
            <a:endParaRPr lang="ru-RU" sz="2000" dirty="0"/>
          </a:p>
          <a:p>
            <a:pPr algn="just"/>
            <a:r>
              <a:rPr lang="en-US" sz="2000" dirty="0"/>
              <a:t>— Wind, Forest, 33, Hunter, 02-05-2009, Ax </a:t>
            </a:r>
            <a:endParaRPr lang="ru-RU" sz="2000" dirty="0"/>
          </a:p>
          <a:p>
            <a:pPr algn="just"/>
            <a:r>
              <a:rPr lang="en-US" sz="2000" dirty="0"/>
              <a:t>— Mira, </a:t>
            </a:r>
            <a:r>
              <a:rPr lang="en-US" sz="2000" dirty="0" err="1"/>
              <a:t>Lirina</a:t>
            </a:r>
            <a:r>
              <a:rPr lang="en-US" sz="2000" dirty="0"/>
              <a:t>, 21, Miner, 15-01-2000, Saber</a:t>
            </a:r>
            <a:endParaRPr lang="ru-RU" sz="6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75677" r="6566" b="14132"/>
          <a:stretch/>
        </p:blipFill>
        <p:spPr>
          <a:xfrm>
            <a:off x="1312432" y="3162748"/>
            <a:ext cx="7186109" cy="18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3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Важной частью любой таблицы является первичный ключ (</a:t>
            </a:r>
            <a:r>
              <a:rPr lang="en-US" sz="2000" dirty="0"/>
              <a:t>PRIMARY</a:t>
            </a:r>
            <a:r>
              <a:rPr lang="ru-RU" sz="2000" dirty="0"/>
              <a:t> KEY), идентифицирующий каждую отдельную строку. Двух одинаковых идентификаторов быть не может, а сам первичный ключ является отдельным атрибутом у каждой таблицы.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Создадим атрибут </a:t>
            </a:r>
            <a:r>
              <a:rPr lang="ru-RU" sz="2000" dirty="0" err="1"/>
              <a:t>IDAdv</a:t>
            </a:r>
            <a:r>
              <a:rPr lang="ru-RU" sz="2000" dirty="0"/>
              <a:t>, который будет являться первичным ключом в таблице с героями из прошлого примера:</a:t>
            </a:r>
            <a:endParaRPr lang="ru-RU" sz="60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37961" r="5264" b="52000"/>
          <a:stretch/>
        </p:blipFill>
        <p:spPr>
          <a:xfrm>
            <a:off x="1067883" y="3757918"/>
            <a:ext cx="7508837" cy="18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0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Первичные ключи нельзя менять, поэтому у объектов всегда будет свой личный идентификатор по которому их легко найти. Также, несмотря на то, что сейчас мы используем в виде ключа цифры, первичным ключом может быть и строка.</a:t>
            </a:r>
          </a:p>
        </p:txBody>
      </p:sp>
    </p:spTree>
    <p:extLst>
      <p:ext uri="{BB962C8B-B14F-4D97-AF65-F5344CB8AC3E}">
        <p14:creationId xmlns:p14="http://schemas.microsoft.com/office/powerpoint/2010/main" val="136585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Сейчас попробуем соединить две таблицы с помощью ключей. </a:t>
            </a:r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У героев есть оружие, которое может иметь название и длину. Также оружие может повторяться, и чтобы решить эту проблему, мы создадим новую таблицу. Таблица с оружием (</a:t>
            </a:r>
            <a:r>
              <a:rPr lang="en-US" sz="2000" dirty="0"/>
              <a:t>Weapons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будет иметь следующие атрибуты: наименование, которое будет являться первичным ключом, и длина.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37961" r="5264" b="52000"/>
          <a:stretch/>
        </p:blipFill>
        <p:spPr>
          <a:xfrm>
            <a:off x="861838" y="2393582"/>
            <a:ext cx="7508837" cy="18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39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26094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Таблица с оружием (</a:t>
            </a:r>
            <a:r>
              <a:rPr lang="en-US" sz="2000" dirty="0"/>
              <a:t>Weapons</a:t>
            </a:r>
            <a:r>
              <a:rPr lang="ru-RU" sz="2000" dirty="0"/>
              <a:t>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44748" r="5660" b="31137"/>
          <a:stretch/>
        </p:blipFill>
        <p:spPr>
          <a:xfrm>
            <a:off x="3692077" y="1180831"/>
            <a:ext cx="7474361" cy="4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5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Теперь названия оружий, расположенных в таблице с героями, будут являться вторичными ключами (</a:t>
            </a:r>
            <a:r>
              <a:rPr lang="en-US" sz="2000" dirty="0"/>
              <a:t>FOREIGN</a:t>
            </a:r>
            <a:r>
              <a:rPr lang="ru-RU" sz="2000" dirty="0"/>
              <a:t> КЕУ), создающими связь с первичным ключом из таблицы с оружием. 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Таблица с первичным ключом называется родительской, а со вторичным – дочерней.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37961" r="5264" b="52000"/>
          <a:stretch/>
        </p:blipFill>
        <p:spPr>
          <a:xfrm>
            <a:off x="1024853" y="3335867"/>
            <a:ext cx="4658071" cy="11690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44748" r="5660" b="31137"/>
          <a:stretch/>
        </p:blipFill>
        <p:spPr>
          <a:xfrm>
            <a:off x="6094300" y="3335867"/>
            <a:ext cx="4418210" cy="2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3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67769"/>
            <a:ext cx="8503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 - это...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Язык запросов, предоставляющий возможность манипулировать информацией в базе данных.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Данные, хранящиеся и упорядоченные в соответствии с определенной структурой.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Совокупность программных и языковых средств для манипуляции данными.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768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DDL - </a:t>
            </a:r>
            <a:r>
              <a:rPr lang="ru-RU" sz="2400" dirty="0" err="1"/>
              <a:t>эт</a:t>
            </a:r>
            <a:r>
              <a:rPr lang="en-US" sz="2400" dirty="0"/>
              <a:t>o... </a:t>
            </a:r>
            <a:endParaRPr lang="ru-RU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Операторы определения данных.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Операторы манипуляции данными.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Операторы управления транзакциями.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1246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Совокупность программных и языковых средств для манипуляции с данными.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БД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СУБД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66029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604963"/>
            <a:ext cx="76200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747" y="746012"/>
            <a:ext cx="8113502" cy="53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i="1" dirty="0"/>
          </a:p>
          <a:p>
            <a:pPr algn="just"/>
            <a:r>
              <a:rPr lang="ru-RU" sz="2000" dirty="0"/>
              <a:t>Выделяют следующие виды связи: </a:t>
            </a:r>
          </a:p>
          <a:p>
            <a:pPr algn="just"/>
            <a:r>
              <a:rPr lang="ru-RU" sz="2000" dirty="0"/>
              <a:t>— Один к одному </a:t>
            </a:r>
          </a:p>
          <a:p>
            <a:pPr algn="just"/>
            <a:r>
              <a:rPr lang="ru-RU" sz="2000" dirty="0"/>
              <a:t>— Один ко многим </a:t>
            </a:r>
          </a:p>
          <a:p>
            <a:pPr algn="just"/>
            <a:r>
              <a:rPr lang="ru-RU" sz="2000" dirty="0"/>
              <a:t>— Многие ко многим. 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44748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Связь один к одному подразумевает, что один объект первой таблицы зависит от одного объекта второй таблицы и наоборот.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Данная связь встречается редко, поскольку в большинстве случаев можно просто объединить две таблицы и надобность в связи отпадёт сама собой. </a:t>
            </a:r>
          </a:p>
        </p:txBody>
      </p:sp>
    </p:spTree>
    <p:extLst>
      <p:ext uri="{BB962C8B-B14F-4D97-AF65-F5344CB8AC3E}">
        <p14:creationId xmlns:p14="http://schemas.microsoft.com/office/powerpoint/2010/main" val="153062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Например, каждый герой относится к одной единственной специализации, к которой также может относится лишь один единственный герой. Но представим, что мы хотим описать специализацию в отдельной таблице: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t="58353" r="3871" b="20157"/>
          <a:stretch/>
        </p:blipFill>
        <p:spPr>
          <a:xfrm>
            <a:off x="3070591" y="2935919"/>
            <a:ext cx="5733825" cy="30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Связь один ко многим мы уже использовали. В ней одно оружие относилось к нескольким героям, а один герой имел лишь одно оружие.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37961" r="5264" b="52000"/>
          <a:stretch/>
        </p:blipFill>
        <p:spPr>
          <a:xfrm>
            <a:off x="1089399" y="2717298"/>
            <a:ext cx="4658071" cy="11690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44748" r="5660" b="31137"/>
          <a:stretch/>
        </p:blipFill>
        <p:spPr>
          <a:xfrm>
            <a:off x="6158846" y="2717298"/>
            <a:ext cx="4418210" cy="2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0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Таким образом от одного объекта родительской таблицы зависят несколько объектов дочерней таблицы и один объект дочерней таблицы зависит от одного объекта родительской таблицы. Вот так выглядит подобная связь: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t="51608" r="2826" b="26274"/>
          <a:stretch/>
        </p:blipFill>
        <p:spPr>
          <a:xfrm>
            <a:off x="2853512" y="2753691"/>
            <a:ext cx="6481576" cy="33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82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Связь многие ко многим звучит следующим образом - один объект первой таблицы зависит от нескольких объектов второй таблицы и один объект второй таблицы зависит от нескольких объектов первой таблицы.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Как пример, можно привести оружие и создающих их ремесленников: один ремесленник может делать несколько видов оружий, в то время как один вид оружия могут делать несколько ремесленников. </a:t>
            </a:r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33484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В связи многие ко многим есть одна отличительная особенность: в ней участвует не две, а три таблицы. </a:t>
            </a:r>
          </a:p>
          <a:p>
            <a:pPr algn="just"/>
            <a:r>
              <a:rPr lang="ru-RU" sz="2000" dirty="0"/>
              <a:t>А именно: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две основных. </a:t>
            </a:r>
          </a:p>
          <a:p>
            <a:pPr marL="342900" indent="-342900" algn="just">
              <a:buFontTx/>
              <a:buChar char="-"/>
            </a:pPr>
            <a:r>
              <a:rPr lang="ru-RU" sz="2000" dirty="0"/>
              <a:t>одна связующая, которая будет хранить два вторичных ключа от основных таблиц.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 Выглядит это следующим образом: </a:t>
            </a:r>
          </a:p>
          <a:p>
            <a:pPr algn="just"/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9255" r="4220" b="27843"/>
          <a:stretch/>
        </p:blipFill>
        <p:spPr>
          <a:xfrm>
            <a:off x="5426650" y="3440752"/>
            <a:ext cx="4524173" cy="25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3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841248" y="104241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Связь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Также никто не запрещает использовать связующую таблицу для хранения данных, относящихся к конкретным оружию и ремесленнику. </a:t>
            </a:r>
          </a:p>
          <a:p>
            <a:pPr algn="just"/>
            <a:endParaRPr lang="ru-RU" sz="2000" dirty="0"/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Связь также называется отношением.</a:t>
            </a:r>
          </a:p>
        </p:txBody>
      </p:sp>
    </p:spTree>
    <p:extLst>
      <p:ext uri="{BB962C8B-B14F-4D97-AF65-F5344CB8AC3E}">
        <p14:creationId xmlns:p14="http://schemas.microsoft.com/office/powerpoint/2010/main" val="189276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Атрибуты или характеристики объекта.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Ячейки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Строки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Столбцы</a:t>
            </a:r>
          </a:p>
        </p:txBody>
      </p:sp>
    </p:spTree>
    <p:extLst>
      <p:ext uri="{BB962C8B-B14F-4D97-AF65-F5344CB8AC3E}">
        <p14:creationId xmlns:p14="http://schemas.microsoft.com/office/powerpoint/2010/main" val="3621456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Хранит данные об отдельном объекте.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Ячейка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Строка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Столбец</a:t>
            </a:r>
          </a:p>
        </p:txBody>
      </p:sp>
    </p:spTree>
    <p:extLst>
      <p:ext uri="{BB962C8B-B14F-4D97-AF65-F5344CB8AC3E}">
        <p14:creationId xmlns:p14="http://schemas.microsoft.com/office/powerpoint/2010/main" val="325749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604963"/>
            <a:ext cx="76200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86" y="1199252"/>
            <a:ext cx="8795040" cy="42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Один объект первой таблицы зависит от одного объекта второй таблицы и наоборот.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Многие ко многим.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Один к одному.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Один ко многим. </a:t>
            </a:r>
          </a:p>
        </p:txBody>
      </p:sp>
    </p:spTree>
    <p:extLst>
      <p:ext uri="{BB962C8B-B14F-4D97-AF65-F5344CB8AC3E}">
        <p14:creationId xmlns:p14="http://schemas.microsoft.com/office/powerpoint/2010/main" val="419764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Идентифицирует каждую отдельную строку.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Ячейка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Столбец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Ключ</a:t>
            </a:r>
          </a:p>
        </p:txBody>
      </p:sp>
    </p:spTree>
    <p:extLst>
      <p:ext uri="{BB962C8B-B14F-4D97-AF65-F5344CB8AC3E}">
        <p14:creationId xmlns:p14="http://schemas.microsoft.com/office/powerpoint/2010/main" val="1967055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Один объект первой таблицы зависит от нескольких объектов второй таблицы.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Многие ко многим.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Один ко многим.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Один к одному. </a:t>
            </a:r>
          </a:p>
        </p:txBody>
      </p:sp>
    </p:spTree>
    <p:extLst>
      <p:ext uri="{BB962C8B-B14F-4D97-AF65-F5344CB8AC3E}">
        <p14:creationId xmlns:p14="http://schemas.microsoft.com/office/powerpoint/2010/main" val="477252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связи многие ко многим участвует…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две таблицы.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три таблицы.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одна таблица. </a:t>
            </a:r>
          </a:p>
        </p:txBody>
      </p:sp>
    </p:spTree>
    <p:extLst>
      <p:ext uri="{BB962C8B-B14F-4D97-AF65-F5344CB8AC3E}">
        <p14:creationId xmlns:p14="http://schemas.microsoft.com/office/powerpoint/2010/main" val="3074787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Нормализация БД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Нормализация - это приведение базы данных к более гибкому, безопасному и правильному состоянию. </a:t>
            </a:r>
          </a:p>
          <a:p>
            <a:pPr algn="just"/>
            <a:endParaRPr lang="ru-RU" sz="2000" i="1" dirty="0"/>
          </a:p>
          <a:p>
            <a:pPr algn="just"/>
            <a:r>
              <a:rPr lang="ru-RU" sz="2000" dirty="0"/>
              <a:t>Всего есть шесть нормальных форм БД. </a:t>
            </a:r>
          </a:p>
        </p:txBody>
      </p:sp>
    </p:spTree>
    <p:extLst>
      <p:ext uri="{BB962C8B-B14F-4D97-AF65-F5344CB8AC3E}">
        <p14:creationId xmlns:p14="http://schemas.microsoft.com/office/powerpoint/2010/main" val="3703936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нормальная форма (1НФ)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В основе 1НФ лежит правило - в каждой ячейке должно быть одно единственное (атомарное) значение.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Рассмотрим на примере: У таблицы «Оружие» и «Ремесленники» связь многие ко многим. </a:t>
            </a:r>
            <a:endParaRPr lang="ru-RU" sz="20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9255" r="4220" b="27843"/>
          <a:stretch/>
        </p:blipFill>
        <p:spPr>
          <a:xfrm>
            <a:off x="4178763" y="3505298"/>
            <a:ext cx="4524173" cy="25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8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нормальная форма (1НФ)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У таблицы «Оружие» и «Ремесленники» связь многие ко многим, но есть способ убрать связующую таблицу записав </a:t>
            </a:r>
            <a:r>
              <a:rPr lang="en-US" sz="2000" dirty="0"/>
              <a:t>ID</a:t>
            </a:r>
            <a:r>
              <a:rPr lang="ru-RU" sz="2000" dirty="0"/>
              <a:t> всех ремесленников в таблицу к оружию через запятую: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35294" r="5614" b="40078"/>
          <a:stretch/>
        </p:blipFill>
        <p:spPr>
          <a:xfrm>
            <a:off x="3222008" y="2503015"/>
            <a:ext cx="5744584" cy="35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15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нормальная форма (1НФ)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Подобный метод может показаться неплохим, но он совсем ненадежен. </a:t>
            </a:r>
            <a:endParaRPr lang="en-US" sz="2000" dirty="0"/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Почему?</a:t>
            </a:r>
          </a:p>
        </p:txBody>
      </p:sp>
    </p:spTree>
    <p:extLst>
      <p:ext uri="{BB962C8B-B14F-4D97-AF65-F5344CB8AC3E}">
        <p14:creationId xmlns:p14="http://schemas.microsoft.com/office/powerpoint/2010/main" val="3043218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нормальная форма (1НФ)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Подобный метод может показаться неплохим, но он совсем ненадежен. </a:t>
            </a:r>
            <a:endParaRPr lang="en-US" sz="2000" dirty="0"/>
          </a:p>
          <a:p>
            <a:pPr algn="just"/>
            <a:r>
              <a:rPr lang="ru-RU" sz="2000" dirty="0"/>
              <a:t>В случае, если один из ремесленников перестанет работать </a:t>
            </a:r>
            <a:r>
              <a:rPr lang="en-US" sz="2000" dirty="0"/>
              <a:t>c</a:t>
            </a:r>
            <a:r>
              <a:rPr lang="ru-RU" sz="2000" dirty="0"/>
              <a:t> определенным оружием, нам придется разбивать ячейку с ремесленниками на составные части, что в разы усложнит работу с данными. </a:t>
            </a:r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9255" r="4220" b="27843"/>
          <a:stretch/>
        </p:blipFill>
        <p:spPr>
          <a:xfrm>
            <a:off x="1200730" y="3335868"/>
            <a:ext cx="4910911" cy="27576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670597" y="3426345"/>
            <a:ext cx="45199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Также в 1НФ заложено, что расположение строк и атрибутов в таблице никак не должно влиять на работу с ними, а строки, как и идентификаторы, не должны повторяться. 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543410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Вторая нормальная форма (2НФ)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Вторая нормальная форма достигается в случае: 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когда достигнута 1НФ 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все </a:t>
            </a:r>
            <a:r>
              <a:rPr lang="ru-RU" sz="2000" dirty="0" err="1"/>
              <a:t>неключевые</a:t>
            </a:r>
            <a:r>
              <a:rPr lang="ru-RU" sz="2000" dirty="0"/>
              <a:t> атрибуты таблицы полностью зависят от первичного ключа.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Пусть у нашей связующей таблицы между оружием и ремесленниками будет атрибут с длиной оружия: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5" t="32941" r="27357" b="55765"/>
          <a:stretch/>
        </p:blipFill>
        <p:spPr>
          <a:xfrm>
            <a:off x="7352660" y="3734121"/>
            <a:ext cx="2791801" cy="16664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9255" r="4220" b="27843"/>
          <a:stretch/>
        </p:blipFill>
        <p:spPr>
          <a:xfrm>
            <a:off x="1301951" y="3734121"/>
            <a:ext cx="4162933" cy="2337649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5919568" y="38859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4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24" y="916050"/>
            <a:ext cx="9408625" cy="502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Вторая нормальная форма (2НФ)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Длина относится только к оружию и никак не относится к ремесленнику, по этому ее необходимо перенести в соответствующую таблицу: </a:t>
            </a:r>
            <a:endParaRPr lang="ru-RU" sz="20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51705" r="4517" b="25854"/>
          <a:stretch/>
        </p:blipFill>
        <p:spPr>
          <a:xfrm>
            <a:off x="3528508" y="2774952"/>
            <a:ext cx="5048212" cy="28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1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нормальная форма (ЗНФ)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ЗНФ очень похожа на 2НФ, но между ними есть отличие. Третья нормальная форма достигается в случае, когда достигнута 2НФ и все </a:t>
            </a:r>
            <a:r>
              <a:rPr lang="ru-RU" sz="2000" dirty="0" err="1"/>
              <a:t>неключевые</a:t>
            </a:r>
            <a:r>
              <a:rPr lang="ru-RU" sz="2000" dirty="0"/>
              <a:t> атрибуты таблицы напрямую зависят от первичного ключа этой таблицы. 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2029296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нормальная форма (ЗНФ)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У таблицы с героями есть атрибут с их основной добычей (</a:t>
            </a:r>
            <a:r>
              <a:rPr lang="en-US" sz="2000" dirty="0" err="1"/>
              <a:t>PrimaryMining</a:t>
            </a:r>
            <a:r>
              <a:rPr lang="ru-RU" sz="2000" dirty="0"/>
              <a:t>), который постоянно меняется вместе с атрибутом специализации (</a:t>
            </a:r>
            <a:r>
              <a:rPr lang="en-US" sz="2000" dirty="0"/>
              <a:t>Specialization</a:t>
            </a:r>
            <a:r>
              <a:rPr lang="ru-RU" sz="2000" dirty="0"/>
              <a:t>):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38745" r="4568" b="51373"/>
          <a:stretch/>
        </p:blipFill>
        <p:spPr>
          <a:xfrm>
            <a:off x="1925617" y="2957819"/>
            <a:ext cx="8132783" cy="19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8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нормальная форма (ЗНФ)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Для того чтобы вместо двух атрибутов менять лишь один, нужно вынести специализацию и основную добычу в новую таблицу: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55373" r="5614" b="33333"/>
          <a:stretch/>
        </p:blipFill>
        <p:spPr>
          <a:xfrm>
            <a:off x="2678654" y="3059316"/>
            <a:ext cx="6600636" cy="18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24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нормальная форма (ЗНФ)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А так будет выглядеть новая связь: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64000" r="4568" b="14980"/>
          <a:stretch/>
        </p:blipFill>
        <p:spPr>
          <a:xfrm>
            <a:off x="1226371" y="2571756"/>
            <a:ext cx="5654320" cy="292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7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Все </a:t>
            </a:r>
            <a:r>
              <a:rPr lang="ru-RU" sz="2400" dirty="0" err="1"/>
              <a:t>неключевые</a:t>
            </a:r>
            <a:r>
              <a:rPr lang="ru-RU" sz="2400" dirty="0"/>
              <a:t> атрибуты таблицы полностью зависят от первичного ключа.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Вторая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Первая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Третья нормальная форма. </a:t>
            </a:r>
          </a:p>
        </p:txBody>
      </p:sp>
    </p:spTree>
    <p:extLst>
      <p:ext uri="{BB962C8B-B14F-4D97-AF65-F5344CB8AC3E}">
        <p14:creationId xmlns:p14="http://schemas.microsoft.com/office/powerpoint/2010/main" val="172927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B основе 1НФ лежит правило— B каждой ячейке должно быть...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одно единственное значение.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несколько значений.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одно и более значений. </a:t>
            </a:r>
          </a:p>
        </p:txBody>
      </p:sp>
    </p:spTree>
    <p:extLst>
      <p:ext uri="{BB962C8B-B14F-4D97-AF65-F5344CB8AC3E}">
        <p14:creationId xmlns:p14="http://schemas.microsoft.com/office/powerpoint/2010/main" val="1146619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Нормализация - это...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Приведение </a:t>
            </a:r>
            <a:r>
              <a:rPr lang="en-US" sz="2400" dirty="0"/>
              <a:t>SQL </a:t>
            </a:r>
            <a:r>
              <a:rPr lang="ru-RU" sz="2400" dirty="0"/>
              <a:t>к более гибкому, безопасному и правильному состоянию. 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Приведение системы управления базой данных к более гибкому, безопасному и правильному состоянию. 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Приведение базы данных к более гибкому, безопасному и правильному состоянию. </a:t>
            </a:r>
          </a:p>
        </p:txBody>
      </p:sp>
    </p:spTree>
    <p:extLst>
      <p:ext uri="{BB962C8B-B14F-4D97-AF65-F5344CB8AC3E}">
        <p14:creationId xmlns:p14="http://schemas.microsoft.com/office/powerpoint/2010/main" val="84619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Все </a:t>
            </a:r>
            <a:r>
              <a:rPr lang="ru-RU" sz="2400" dirty="0" err="1"/>
              <a:t>неключевые</a:t>
            </a:r>
            <a:r>
              <a:rPr lang="ru-RU" sz="2400" dirty="0"/>
              <a:t> атрибуты таблицы не зависят от других </a:t>
            </a:r>
            <a:r>
              <a:rPr lang="ru-RU" sz="2400" dirty="0" err="1"/>
              <a:t>неключевых</a:t>
            </a:r>
            <a:r>
              <a:rPr lang="ru-RU" sz="2400" dirty="0"/>
              <a:t> атрибутов этой таблицы.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Первая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Вторая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Третья нормальная форма. </a:t>
            </a:r>
          </a:p>
        </p:txBody>
      </p:sp>
    </p:spTree>
    <p:extLst>
      <p:ext uri="{BB962C8B-B14F-4D97-AF65-F5344CB8AC3E}">
        <p14:creationId xmlns:p14="http://schemas.microsoft.com/office/powerpoint/2010/main" val="2419575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Концептуальная модель - это модель БД или шаблон, по которому мы в дальнейшем будем проектировать БД.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В нем отображаются сущности (таблицы), их атрибуты, а также отношения (связи) между ними. </a:t>
            </a:r>
          </a:p>
        </p:txBody>
      </p:sp>
    </p:spTree>
    <p:extLst>
      <p:ext uri="{BB962C8B-B14F-4D97-AF65-F5344CB8AC3E}">
        <p14:creationId xmlns:p14="http://schemas.microsoft.com/office/powerpoint/2010/main" val="257475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900" y="716000"/>
            <a:ext cx="6710400" cy="51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Выглядят они следующим образом: прямоугольник является сущностью, атрибут - это овал, а ромб - отношение. Как пример, можно взять героев с оружием: 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8902" r="5614" b="44470"/>
          <a:stretch/>
        </p:blipFill>
        <p:spPr>
          <a:xfrm>
            <a:off x="1434324" y="2872548"/>
            <a:ext cx="7247096" cy="29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</a:t>
            </a:r>
          </a:p>
          <a:p>
            <a:pPr algn="just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Нотации: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BPMN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IDEF0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и др.</a:t>
            </a:r>
          </a:p>
        </p:txBody>
      </p:sp>
    </p:spTree>
    <p:extLst>
      <p:ext uri="{BB962C8B-B14F-4D97-AF65-F5344CB8AC3E}">
        <p14:creationId xmlns:p14="http://schemas.microsoft.com/office/powerpoint/2010/main" val="3497247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Один герой пользуется одним видом оружия и один вид оружия используют несколько героев. Таким же образом можно описать еще много сущностей, но мы остановимся на этом примере и преобразим его в реляционную модель.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Для преобразования из концептуальной модели в реляционную нам необходимо выставить первичные и вторичные ключи, а также довести модель до третьей нормальной формы.</a:t>
            </a:r>
          </a:p>
          <a:p>
            <a:pPr algn="just"/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704137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Концептуальная модель </a:t>
            </a: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/>
              <a:t>*Избегайте циклы между связями в БД (Герой</a:t>
            </a:r>
            <a:r>
              <a:rPr lang="en-US" sz="2000" dirty="0"/>
              <a:t> -&gt; </a:t>
            </a:r>
            <a:r>
              <a:rPr lang="ru-RU" sz="2000" dirty="0"/>
              <a:t>Оружие</a:t>
            </a:r>
            <a:r>
              <a:rPr lang="en-US" sz="2000" dirty="0"/>
              <a:t> -&gt; </a:t>
            </a:r>
            <a:r>
              <a:rPr lang="ru-RU" sz="2000" dirty="0"/>
              <a:t>Ремесленник</a:t>
            </a:r>
            <a:r>
              <a:rPr lang="en-US" sz="2000" dirty="0"/>
              <a:t> -&gt;</a:t>
            </a:r>
            <a:r>
              <a:rPr lang="ru-RU" sz="2000" dirty="0"/>
              <a:t> Герой</a:t>
            </a:r>
            <a:r>
              <a:rPr lang="en-US" sz="2000" dirty="0"/>
              <a:t>)</a:t>
            </a:r>
            <a:r>
              <a:rPr lang="ru-RU" sz="2000" dirty="0"/>
              <a:t>, так как они могут привести к избыточности информации.</a:t>
            </a:r>
            <a:endParaRPr lang="ru-RU" sz="20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53804" r="4915" b="25177"/>
          <a:stretch/>
        </p:blipFill>
        <p:spPr>
          <a:xfrm>
            <a:off x="6426964" y="2052549"/>
            <a:ext cx="4941727" cy="2566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8902" r="5614" b="44470"/>
          <a:stretch/>
        </p:blipFill>
        <p:spPr>
          <a:xfrm>
            <a:off x="853327" y="2350871"/>
            <a:ext cx="4135657" cy="1705758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5333131" y="30935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8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 какой формы нужно довести модель перевода в реляционную?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Третья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Первая нормальная форма.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Вторая нормальная форма.</a:t>
            </a:r>
          </a:p>
        </p:txBody>
      </p:sp>
    </p:spTree>
    <p:extLst>
      <p:ext uri="{BB962C8B-B14F-4D97-AF65-F5344CB8AC3E}">
        <p14:creationId xmlns:p14="http://schemas.microsoft.com/office/powerpoint/2010/main" val="1832032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Сущности – это _________.</a:t>
            </a:r>
          </a:p>
          <a:p>
            <a:endParaRPr lang="ru-RU" sz="2400" dirty="0"/>
          </a:p>
          <a:p>
            <a:r>
              <a:rPr lang="ru-RU" sz="2400" dirty="0"/>
              <a:t>Отношения  - это ___________. </a:t>
            </a:r>
          </a:p>
        </p:txBody>
      </p:sp>
    </p:spTree>
    <p:extLst>
      <p:ext uri="{BB962C8B-B14F-4D97-AF65-F5344CB8AC3E}">
        <p14:creationId xmlns:p14="http://schemas.microsoft.com/office/powerpoint/2010/main" val="455572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преобразования из концептуальной модели в реляционную необходимо выставить...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первичные и вторичные ключи.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первичные ключи.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вторичные ключи.</a:t>
            </a:r>
          </a:p>
        </p:txBody>
      </p:sp>
    </p:spTree>
    <p:extLst>
      <p:ext uri="{BB962C8B-B14F-4D97-AF65-F5344CB8AC3E}">
        <p14:creationId xmlns:p14="http://schemas.microsoft.com/office/powerpoint/2010/main" val="2379587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Транзакции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Транзакция - это любое изменение или последовательность операций, происходящих в БД.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Добавление, изменение, удаление данных - все это транзакции. 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12295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998044" y="1179576"/>
            <a:ext cx="10192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Транзакции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Выделяют следующие свойства транзакций: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— Атомарность - любая транзакция должна быть выполнена полностью, либо не выполнена вовсе. Например, команда на добавление данных в таблицу не может добавить лишь половину информации и остановиться. </a:t>
            </a:r>
          </a:p>
          <a:p>
            <a:pPr algn="just"/>
            <a:r>
              <a:rPr lang="ru-RU" sz="2000" dirty="0"/>
              <a:t>— Согласованность - после выполнения транзакции база данных переходит из одного согласованного состояния в другое. </a:t>
            </a:r>
          </a:p>
          <a:p>
            <a:pPr algn="just"/>
            <a:r>
              <a:rPr lang="ru-RU" sz="2000" dirty="0"/>
              <a:t>— Изолированность - работа и результат каждой транзакции определяется независимо от других транзакций. </a:t>
            </a:r>
          </a:p>
          <a:p>
            <a:pPr algn="just"/>
            <a:r>
              <a:rPr lang="ru-RU" sz="2000" dirty="0"/>
              <a:t>— Долговечность - гарантирует, что результат транзакции будет сохранен, даже если произойдет ошибка или сбой системы.</a:t>
            </a:r>
            <a:endParaRPr lang="ru-RU" sz="2000" i="1" dirty="0"/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354824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Транзакция – это…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Любое изменение или последовательность операций, происходящих в системе управления базой данных.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Любое изменение или последовательность операций, происходящих в </a:t>
            </a:r>
            <a:r>
              <a:rPr lang="en-US" sz="2400" dirty="0"/>
              <a:t>SQL</a:t>
            </a:r>
            <a:r>
              <a:rPr lang="ru-RU" sz="2400" dirty="0"/>
              <a:t>. 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Любое изменение или последовательность операций, происходящих в базе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10890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841248" y="1042416"/>
            <a:ext cx="101925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6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400" y="1661275"/>
            <a:ext cx="10565200" cy="3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Гарантирует, что результат транзакции будет сохранен, даже если произойдет ошибка или сбой системы.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Изолированность.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Долговечность.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Согласованность. </a:t>
            </a:r>
          </a:p>
        </p:txBody>
      </p:sp>
    </p:spTree>
    <p:extLst>
      <p:ext uri="{BB962C8B-B14F-4D97-AF65-F5344CB8AC3E}">
        <p14:creationId xmlns:p14="http://schemas.microsoft.com/office/powerpoint/2010/main" val="21382444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База данных - это... Язык запросов, предоставляющий • возможность манипулировать информацией в базе данных. Данные, хранящиеся и упорядоченные О в соответствии с определенной структурой. Совокупность программных и языковых средств для манипуляции данными.</a:t>
            </a:r>
            <a:endParaRPr lang="en-US" dirty="0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1288" y="1223736"/>
            <a:ext cx="8503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Работа и результат каждой транзакции определяется независимо от других транзакций.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Согласованность.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Атомарность.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/>
              <a:t>Изолированность. </a:t>
            </a:r>
          </a:p>
        </p:txBody>
      </p:sp>
    </p:spTree>
    <p:extLst>
      <p:ext uri="{BB962C8B-B14F-4D97-AF65-F5344CB8AC3E}">
        <p14:creationId xmlns:p14="http://schemas.microsoft.com/office/powerpoint/2010/main" val="13033383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3055</Words>
  <Application>Microsoft Macintosh PowerPoint</Application>
  <PresentationFormat>Широкоэкранный</PresentationFormat>
  <Paragraphs>426</Paragraphs>
  <Slides>91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Добаткина Дарья Дмитриевна</dc:creator>
  <cp:lastModifiedBy>Microsoft Office User</cp:lastModifiedBy>
  <cp:revision>73</cp:revision>
  <dcterms:created xsi:type="dcterms:W3CDTF">2023-07-03T14:48:18Z</dcterms:created>
  <dcterms:modified xsi:type="dcterms:W3CDTF">2023-09-11T14:57:35Z</dcterms:modified>
</cp:coreProperties>
</file>